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15"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68713" autoAdjust="0"/>
  </p:normalViewPr>
  <p:slideViewPr>
    <p:cSldViewPr snapToGrid="0" snapToObjects="1">
      <p:cViewPr varScale="1">
        <p:scale>
          <a:sx n="77" d="100"/>
          <a:sy n="77" d="100"/>
        </p:scale>
        <p:origin x="-154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59384E-E2C2-6F45-9410-F6B9B347008B}" type="datetimeFigureOut">
              <a:rPr lang="en-US" smtClean="0"/>
              <a:pPr/>
              <a:t>11/30/14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93A418-3EAD-F349-B499-68A31611A94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The SAMR</a:t>
            </a:r>
            <a:r>
              <a:rPr lang="en-US" baseline="0" dirty="0" smtClean="0"/>
              <a:t> model was introduced by Ruben </a:t>
            </a:r>
            <a:r>
              <a:rPr lang="en-US" baseline="0" dirty="0" err="1" smtClean="0"/>
              <a:t>Puentedura</a:t>
            </a:r>
            <a:r>
              <a:rPr lang="en-US" baseline="0" dirty="0" smtClean="0"/>
              <a:t> in 2006 in collaboration with the Maine Department of Education as part of their technology initiative.</a:t>
            </a:r>
            <a:r>
              <a:rPr lang="en-US" baseline="30000" dirty="0" smtClean="0"/>
              <a:t>1</a:t>
            </a:r>
          </a:p>
          <a:p>
            <a:pPr>
              <a:buFont typeface="Arial"/>
              <a:buChar char="•"/>
            </a:pPr>
            <a:r>
              <a:rPr lang="en-US" dirty="0" smtClean="0"/>
              <a:t>The framework</a:t>
            </a:r>
            <a:r>
              <a:rPr lang="en-US" baseline="0" dirty="0" smtClean="0"/>
              <a:t> helps teachers identify how effective technology is being implemented in their classes.</a:t>
            </a:r>
          </a:p>
          <a:p>
            <a:pPr>
              <a:buFont typeface="Arial"/>
              <a:buChar char="•"/>
            </a:pPr>
            <a:r>
              <a:rPr lang="en-US" baseline="0" dirty="0" smtClean="0"/>
              <a:t>The four stages in increasing order of technology implementation are Substitution, Augmentation, Modification, and Redefinition. The following slides will go into more detail about each one of the four stages</a:t>
            </a:r>
            <a:r>
              <a:rPr lang="en-US" baseline="0" dirty="0" smtClean="0"/>
              <a:t>.</a:t>
            </a:r>
          </a:p>
          <a:p>
            <a:pPr>
              <a:buFont typeface="Arial"/>
              <a:buChar char="•"/>
            </a:pPr>
            <a:endParaRPr lang="en-US" baseline="0" dirty="0" smtClean="0"/>
          </a:p>
          <a:p>
            <a:pPr>
              <a:buFont typeface="Arial"/>
              <a:buNone/>
            </a:pPr>
            <a:r>
              <a:rPr lang="en-US" b="1" baseline="0" dirty="0" smtClean="0"/>
              <a:t>Good details. Perfect.</a:t>
            </a:r>
            <a:endParaRPr lang="en-US" b="1" dirty="0"/>
          </a:p>
        </p:txBody>
      </p:sp>
      <p:sp>
        <p:nvSpPr>
          <p:cNvPr id="4" name="Slide Number Placeholder 3"/>
          <p:cNvSpPr>
            <a:spLocks noGrp="1"/>
          </p:cNvSpPr>
          <p:nvPr>
            <p:ph type="sldNum" sz="quarter" idx="10"/>
          </p:nvPr>
        </p:nvSpPr>
        <p:spPr/>
        <p:txBody>
          <a:bodyPr/>
          <a:lstStyle/>
          <a:p>
            <a:fld id="{DD93A418-3EAD-F349-B499-68A31611A94E}"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At</a:t>
            </a:r>
            <a:r>
              <a:rPr lang="en-US" baseline="0" dirty="0" smtClean="0"/>
              <a:t> the substitution level, the task that the students are assigned to do is the same but the tools they use are different. They may be using new technology to replace old technology, but the outcome is still the same</a:t>
            </a:r>
            <a:r>
              <a:rPr lang="en-US" baseline="0" dirty="0" smtClean="0"/>
              <a:t>.</a:t>
            </a:r>
          </a:p>
          <a:p>
            <a:pPr>
              <a:buFont typeface="Arial"/>
              <a:buChar char="•"/>
            </a:pPr>
            <a:endParaRPr lang="en-US" baseline="0" dirty="0" smtClean="0"/>
          </a:p>
          <a:p>
            <a:pPr>
              <a:buFont typeface="Arial"/>
              <a:buNone/>
            </a:pPr>
            <a:r>
              <a:rPr lang="en-US" b="1" baseline="0" dirty="0" smtClean="0"/>
              <a:t>Good examples. Especially the first/last bullets.</a:t>
            </a:r>
            <a:endParaRPr lang="en-US" b="1" dirty="0"/>
          </a:p>
        </p:txBody>
      </p:sp>
      <p:sp>
        <p:nvSpPr>
          <p:cNvPr id="4" name="Slide Number Placeholder 3"/>
          <p:cNvSpPr>
            <a:spLocks noGrp="1"/>
          </p:cNvSpPr>
          <p:nvPr>
            <p:ph type="sldNum" sz="quarter" idx="10"/>
          </p:nvPr>
        </p:nvSpPr>
        <p:spPr/>
        <p:txBody>
          <a:bodyPr/>
          <a:lstStyle/>
          <a:p>
            <a:fld id="{DD93A418-3EAD-F349-B499-68A31611A94E}"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At the augmentation</a:t>
            </a:r>
            <a:r>
              <a:rPr lang="en-US" baseline="0" dirty="0" smtClean="0"/>
              <a:t> level, students use the technology to perform a common task that may have not been done through technology preciously. This is similar to the substitution level except this time there are added functionalities to using the technology. Paper could be saved by doing a test online, teachers can provide immediate feedback to students, etc</a:t>
            </a:r>
            <a:r>
              <a:rPr lang="en-US" baseline="0" dirty="0" smtClean="0"/>
              <a:t>…</a:t>
            </a:r>
          </a:p>
          <a:p>
            <a:pPr>
              <a:buFont typeface="Arial"/>
              <a:buChar char="•"/>
            </a:pPr>
            <a:endParaRPr lang="en-US" baseline="0" dirty="0" smtClean="0"/>
          </a:p>
          <a:p>
            <a:pPr>
              <a:buFont typeface="Arial"/>
              <a:buNone/>
            </a:pPr>
            <a:r>
              <a:rPr lang="en-US" b="1" baseline="0" dirty="0" smtClean="0"/>
              <a:t>Good examples again. Don’t think I’ve used Google Earth rulers before.</a:t>
            </a:r>
            <a:endParaRPr lang="en-US" b="1" baseline="0" dirty="0" smtClean="0"/>
          </a:p>
        </p:txBody>
      </p:sp>
      <p:sp>
        <p:nvSpPr>
          <p:cNvPr id="4" name="Slide Number Placeholder 3"/>
          <p:cNvSpPr>
            <a:spLocks noGrp="1"/>
          </p:cNvSpPr>
          <p:nvPr>
            <p:ph type="sldNum" sz="quarter" idx="10"/>
          </p:nvPr>
        </p:nvSpPr>
        <p:spPr/>
        <p:txBody>
          <a:bodyPr/>
          <a:lstStyle/>
          <a:p>
            <a:fld id="{DD93A418-3EAD-F349-B499-68A31611A94E}"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baseline="0" dirty="0" smtClean="0"/>
              <a:t>With Modification there is a functional change in the classroom. Students are still doing similar tasks but they are using multimedia to convey the information that would be impossible without the technology</a:t>
            </a:r>
            <a:r>
              <a:rPr lang="en-US" baseline="0" dirty="0" smtClean="0"/>
              <a:t>.</a:t>
            </a:r>
          </a:p>
          <a:p>
            <a:pPr>
              <a:buFont typeface="Arial"/>
              <a:buChar char="•"/>
            </a:pPr>
            <a:endParaRPr lang="en-US" baseline="0" dirty="0" smtClean="0"/>
          </a:p>
          <a:p>
            <a:pPr>
              <a:buFont typeface="Arial"/>
              <a:buNone/>
            </a:pPr>
            <a:r>
              <a:rPr lang="en-US" b="1" baseline="0" dirty="0" smtClean="0"/>
              <a:t>Yep. Examples/description are good.</a:t>
            </a:r>
            <a:endParaRPr lang="en-US" b="1" baseline="0" dirty="0" smtClean="0"/>
          </a:p>
        </p:txBody>
      </p:sp>
      <p:sp>
        <p:nvSpPr>
          <p:cNvPr id="4" name="Slide Number Placeholder 3"/>
          <p:cNvSpPr>
            <a:spLocks noGrp="1"/>
          </p:cNvSpPr>
          <p:nvPr>
            <p:ph type="sldNum" sz="quarter" idx="10"/>
          </p:nvPr>
        </p:nvSpPr>
        <p:spPr/>
        <p:txBody>
          <a:bodyPr/>
          <a:lstStyle/>
          <a:p>
            <a:fld id="{DD93A418-3EAD-F349-B499-68A31611A94E}"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 Redefinition means that students use technology to create imperceptibly new tasks. The tasks</a:t>
            </a:r>
            <a:r>
              <a:rPr lang="en-US" baseline="0" dirty="0" smtClean="0"/>
              <a:t> focus on more student-centered learning rather than teacher-centered. The tasks my reach audiences that would be otherwise impossible without the use of technology</a:t>
            </a:r>
            <a:r>
              <a:rPr lang="en-US" baseline="0" dirty="0" smtClean="0"/>
              <a:t>.</a:t>
            </a:r>
          </a:p>
          <a:p>
            <a:pPr>
              <a:buFont typeface="Arial"/>
              <a:buChar char="•"/>
            </a:pPr>
            <a:endParaRPr lang="en-US" baseline="0" dirty="0" smtClean="0"/>
          </a:p>
          <a:p>
            <a:pPr>
              <a:buFont typeface="Arial"/>
              <a:buNone/>
            </a:pPr>
            <a:r>
              <a:rPr lang="en-US" b="1" baseline="0" dirty="0" smtClean="0"/>
              <a:t>Good to lift up difference --- student-centered </a:t>
            </a:r>
            <a:r>
              <a:rPr lang="en-US" b="1" baseline="0" dirty="0" err="1" smtClean="0"/>
              <a:t>vs</a:t>
            </a:r>
            <a:r>
              <a:rPr lang="en-US" b="1" baseline="0" dirty="0" smtClean="0"/>
              <a:t> teacher-centered.</a:t>
            </a:r>
          </a:p>
        </p:txBody>
      </p:sp>
      <p:sp>
        <p:nvSpPr>
          <p:cNvPr id="4" name="Slide Number Placeholder 3"/>
          <p:cNvSpPr>
            <a:spLocks noGrp="1"/>
          </p:cNvSpPr>
          <p:nvPr>
            <p:ph type="sldNum" sz="quarter" idx="10"/>
          </p:nvPr>
        </p:nvSpPr>
        <p:spPr/>
        <p:txBody>
          <a:bodyPr/>
          <a:lstStyle/>
          <a:p>
            <a:fld id="{DD93A418-3EAD-F349-B499-68A31611A94E}"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fundamental</a:t>
            </a:r>
            <a:r>
              <a:rPr lang="en-US" baseline="0" dirty="0" smtClean="0"/>
              <a:t> purpose of the SAMR model is to give teachers a tool to help them figure out how effective their use of technology is in the classroom. I don’t think it helps teachers include technology in their classroom though. </a:t>
            </a:r>
          </a:p>
          <a:p>
            <a:r>
              <a:rPr lang="en-US" baseline="0" dirty="0" smtClean="0"/>
              <a:t>There are some gray areas between the levels especially between the Substitution and Augmentation levels. The wording for their definitions are very similar, with just the difference of </a:t>
            </a:r>
            <a:r>
              <a:rPr lang="en-US" baseline="0" dirty="0" smtClean="0"/>
              <a:t>functionality</a:t>
            </a:r>
          </a:p>
          <a:p>
            <a:endParaRPr lang="en-US" baseline="0" dirty="0" smtClean="0"/>
          </a:p>
          <a:p>
            <a:r>
              <a:rPr lang="en-US" b="1" baseline="0" dirty="0" smtClean="0"/>
              <a:t>Yes there is some gray. I think teachers move among the levels throughout the course of their year/career. I think that awareness is critical </a:t>
            </a:r>
            <a:r>
              <a:rPr lang="en-US" b="1" baseline="0" dirty="0" err="1" smtClean="0"/>
              <a:t>b/c</a:t>
            </a:r>
            <a:r>
              <a:rPr lang="en-US" b="1" baseline="0" dirty="0" smtClean="0"/>
              <a:t> it helps the individual consider ways to move towards higher levels of SAMR.</a:t>
            </a:r>
            <a:endParaRPr lang="en-US" b="1" dirty="0"/>
          </a:p>
        </p:txBody>
      </p:sp>
      <p:sp>
        <p:nvSpPr>
          <p:cNvPr id="4" name="Slide Number Placeholder 3"/>
          <p:cNvSpPr>
            <a:spLocks noGrp="1"/>
          </p:cNvSpPr>
          <p:nvPr>
            <p:ph type="sldNum" sz="quarter" idx="10"/>
          </p:nvPr>
        </p:nvSpPr>
        <p:spPr/>
        <p:txBody>
          <a:bodyPr/>
          <a:lstStyle/>
          <a:p>
            <a:fld id="{DD93A418-3EAD-F349-B499-68A31611A94E}"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Personally after looking at the model I realize that I have never gone above the Augmentation level when using technology. Every time that I have implemented technology in the classroom it has been a task that could have just as easily been done without the technology. The students did not GAIN anything from using the technology</a:t>
            </a:r>
            <a:r>
              <a:rPr lang="en-US" baseline="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Good reflection. I think it’s true for many of us. So… the idea of using technology is different based on HOW it’s used and WHAT our students do with it.</a:t>
            </a:r>
          </a:p>
          <a:p>
            <a:endParaRPr lang="en-US" dirty="0"/>
          </a:p>
        </p:txBody>
      </p:sp>
      <p:sp>
        <p:nvSpPr>
          <p:cNvPr id="4" name="Slide Number Placeholder 3"/>
          <p:cNvSpPr>
            <a:spLocks noGrp="1"/>
          </p:cNvSpPr>
          <p:nvPr>
            <p:ph type="sldNum" sz="quarter" idx="10"/>
          </p:nvPr>
        </p:nvSpPr>
        <p:spPr/>
        <p:txBody>
          <a:bodyPr/>
          <a:lstStyle/>
          <a:p>
            <a:fld id="{DD93A418-3EAD-F349-B499-68A31611A94E}"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References</a:t>
            </a:r>
            <a:r>
              <a:rPr lang="en-US" b="1" baseline="0" dirty="0" smtClean="0"/>
              <a:t> </a:t>
            </a:r>
            <a:r>
              <a:rPr lang="en-US" b="1" baseline="0" smtClean="0"/>
              <a:t>are good.</a:t>
            </a:r>
            <a:endParaRPr lang="en-US" b="1"/>
          </a:p>
        </p:txBody>
      </p:sp>
      <p:sp>
        <p:nvSpPr>
          <p:cNvPr id="4" name="Slide Number Placeholder 3"/>
          <p:cNvSpPr>
            <a:spLocks noGrp="1"/>
          </p:cNvSpPr>
          <p:nvPr>
            <p:ph type="sldNum" sz="quarter" idx="10"/>
          </p:nvPr>
        </p:nvSpPr>
        <p:spPr/>
        <p:txBody>
          <a:bodyPr/>
          <a:lstStyle/>
          <a:p>
            <a:fld id="{DD93A418-3EAD-F349-B499-68A31611A94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5A3932F2-EF8B-2743-922C-B6B5C8846E49}" type="datetimeFigureOut">
              <a:rPr lang="en-US" smtClean="0"/>
              <a:pPr/>
              <a:t>11/30/14</a:t>
            </a:fld>
            <a:endParaRPr lang="en-US"/>
          </a:p>
        </p:txBody>
      </p:sp>
      <p:sp>
        <p:nvSpPr>
          <p:cNvPr id="16" name="Slide Number Placeholder 15"/>
          <p:cNvSpPr>
            <a:spLocks noGrp="1"/>
          </p:cNvSpPr>
          <p:nvPr>
            <p:ph type="sldNum" sz="quarter" idx="11"/>
          </p:nvPr>
        </p:nvSpPr>
        <p:spPr/>
        <p:txBody>
          <a:bodyPr/>
          <a:lstStyle/>
          <a:p>
            <a:fld id="{197F4735-9C8F-F54B-9A8F-656513A9005C}"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3932F2-EF8B-2743-922C-B6B5C8846E49}" type="datetimeFigureOut">
              <a:rPr lang="en-US" smtClean="0"/>
              <a:pPr/>
              <a:t>11/30/14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7F4735-9C8F-F54B-9A8F-656513A9005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3932F2-EF8B-2743-922C-B6B5C8846E49}" type="datetimeFigureOut">
              <a:rPr lang="en-US" smtClean="0"/>
              <a:pPr/>
              <a:t>11/30/14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7F4735-9C8F-F54B-9A8F-656513A9005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5A3932F2-EF8B-2743-922C-B6B5C8846E49}" type="datetimeFigureOut">
              <a:rPr lang="en-US" smtClean="0"/>
              <a:pPr/>
              <a:t>11/30/14</a:t>
            </a:fld>
            <a:endParaRPr lang="en-US"/>
          </a:p>
        </p:txBody>
      </p:sp>
      <p:sp>
        <p:nvSpPr>
          <p:cNvPr id="15" name="Slide Number Placeholder 14"/>
          <p:cNvSpPr>
            <a:spLocks noGrp="1"/>
          </p:cNvSpPr>
          <p:nvPr>
            <p:ph type="sldNum" sz="quarter" idx="15"/>
          </p:nvPr>
        </p:nvSpPr>
        <p:spPr/>
        <p:txBody>
          <a:bodyPr/>
          <a:lstStyle>
            <a:lvl1pPr algn="ctr">
              <a:defRPr/>
            </a:lvl1pPr>
          </a:lstStyle>
          <a:p>
            <a:fld id="{197F4735-9C8F-F54B-9A8F-656513A9005C}"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A3932F2-EF8B-2743-922C-B6B5C8846E49}" type="datetimeFigureOut">
              <a:rPr lang="en-US" smtClean="0"/>
              <a:pPr/>
              <a:t>11/30/14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7F4735-9C8F-F54B-9A8F-656513A9005C}"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A3932F2-EF8B-2743-922C-B6B5C8846E49}" type="datetimeFigureOut">
              <a:rPr lang="en-US" smtClean="0"/>
              <a:pPr/>
              <a:t>11/30/14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7F4735-9C8F-F54B-9A8F-656513A9005C}"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197F4735-9C8F-F54B-9A8F-656513A9005C}"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5A3932F2-EF8B-2743-922C-B6B5C8846E49}" type="datetimeFigureOut">
              <a:rPr lang="en-US" smtClean="0"/>
              <a:pPr/>
              <a:t>11/30/14</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A3932F2-EF8B-2743-922C-B6B5C8846E49}" type="datetimeFigureOut">
              <a:rPr lang="en-US" smtClean="0"/>
              <a:pPr/>
              <a:t>11/30/14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7F4735-9C8F-F54B-9A8F-656513A9005C}"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3932F2-EF8B-2743-922C-B6B5C8846E49}" type="datetimeFigureOut">
              <a:rPr lang="en-US" smtClean="0"/>
              <a:pPr/>
              <a:t>11/30/14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7F4735-9C8F-F54B-9A8F-656513A9005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5A3932F2-EF8B-2743-922C-B6B5C8846E49}" type="datetimeFigureOut">
              <a:rPr lang="en-US" smtClean="0"/>
              <a:pPr/>
              <a:t>11/30/14</a:t>
            </a:fld>
            <a:endParaRPr lang="en-US"/>
          </a:p>
        </p:txBody>
      </p:sp>
      <p:sp>
        <p:nvSpPr>
          <p:cNvPr id="9" name="Slide Number Placeholder 8"/>
          <p:cNvSpPr>
            <a:spLocks noGrp="1"/>
          </p:cNvSpPr>
          <p:nvPr>
            <p:ph type="sldNum" sz="quarter" idx="15"/>
          </p:nvPr>
        </p:nvSpPr>
        <p:spPr/>
        <p:txBody>
          <a:bodyPr/>
          <a:lstStyle/>
          <a:p>
            <a:fld id="{197F4735-9C8F-F54B-9A8F-656513A9005C}"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5A3932F2-EF8B-2743-922C-B6B5C8846E49}" type="datetimeFigureOut">
              <a:rPr lang="en-US" smtClean="0"/>
              <a:pPr/>
              <a:t>11/30/14</a:t>
            </a:fld>
            <a:endParaRPr lang="en-US"/>
          </a:p>
        </p:txBody>
      </p:sp>
      <p:sp>
        <p:nvSpPr>
          <p:cNvPr id="9" name="Slide Number Placeholder 8"/>
          <p:cNvSpPr>
            <a:spLocks noGrp="1"/>
          </p:cNvSpPr>
          <p:nvPr>
            <p:ph type="sldNum" sz="quarter" idx="11"/>
          </p:nvPr>
        </p:nvSpPr>
        <p:spPr/>
        <p:txBody>
          <a:bodyPr/>
          <a:lstStyle/>
          <a:p>
            <a:fld id="{197F4735-9C8F-F54B-9A8F-656513A9005C}"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A3932F2-EF8B-2743-922C-B6B5C8846E49}" type="datetimeFigureOut">
              <a:rPr lang="en-US" smtClean="0"/>
              <a:pPr/>
              <a:t>11/30/14</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97F4735-9C8F-F54B-9A8F-656513A9005C}"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hyperlink" Target="https://sites.google.com/a/msad60.org/technology-is-learning/samr-model" TargetMode="External"/><Relationship Id="rId4" Type="http://schemas.openxmlformats.org/officeDocument/2006/relationships/hyperlink" Target="http://www.educatorstechnology.com/2013/06/samr-model-explained-for-teachers.html" TargetMode="External"/><Relationship Id="rId5" Type="http://schemas.openxmlformats.org/officeDocument/2006/relationships/hyperlink" Target="http://gettingsmart.com/2013/07/using-samr-to-teach-above-the-line/" TargetMode="External"/><Relationship Id="rId6" Type="http://schemas.openxmlformats.org/officeDocument/2006/relationships/hyperlink" Target="http://www.hippasus.com/rrpweblog/"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Elizabeth </a:t>
            </a:r>
            <a:r>
              <a:rPr lang="en-US" dirty="0" err="1" smtClean="0"/>
              <a:t>Waltman</a:t>
            </a:r>
            <a:endParaRPr lang="en-US" dirty="0" smtClean="0"/>
          </a:p>
          <a:p>
            <a:r>
              <a:rPr lang="en-US" dirty="0" smtClean="0"/>
              <a:t>November 25, 2014</a:t>
            </a:r>
            <a:endParaRPr lang="en-US" dirty="0"/>
          </a:p>
        </p:txBody>
      </p:sp>
      <p:sp>
        <p:nvSpPr>
          <p:cNvPr id="2" name="Title 1"/>
          <p:cNvSpPr>
            <a:spLocks noGrp="1"/>
          </p:cNvSpPr>
          <p:nvPr>
            <p:ph type="ctrTitle"/>
          </p:nvPr>
        </p:nvSpPr>
        <p:spPr/>
        <p:txBody>
          <a:bodyPr/>
          <a:lstStyle/>
          <a:p>
            <a:r>
              <a:rPr lang="en-US" dirty="0" smtClean="0"/>
              <a:t>SAMR Model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Introduced by Ruben </a:t>
            </a:r>
            <a:r>
              <a:rPr lang="en-US" dirty="0" err="1" smtClean="0"/>
              <a:t>Puentedura</a:t>
            </a:r>
            <a:r>
              <a:rPr lang="en-US" dirty="0" smtClean="0"/>
              <a:t> in 2006</a:t>
            </a:r>
          </a:p>
          <a:p>
            <a:r>
              <a:rPr lang="en-US" dirty="0" smtClean="0"/>
              <a:t>Framework to assess and evaluate technology use in classroom</a:t>
            </a:r>
          </a:p>
          <a:p>
            <a:r>
              <a:rPr lang="en-US" dirty="0" smtClean="0"/>
              <a:t>4 stages</a:t>
            </a:r>
          </a:p>
          <a:p>
            <a:pPr lvl="1"/>
            <a:r>
              <a:rPr lang="en-US" dirty="0" smtClean="0"/>
              <a:t>Substitution</a:t>
            </a:r>
          </a:p>
          <a:p>
            <a:pPr lvl="1"/>
            <a:r>
              <a:rPr lang="en-US" dirty="0" smtClean="0"/>
              <a:t>Augmentation</a:t>
            </a:r>
          </a:p>
          <a:p>
            <a:pPr lvl="1"/>
            <a:r>
              <a:rPr lang="en-US" dirty="0" smtClean="0"/>
              <a:t>Modification</a:t>
            </a:r>
          </a:p>
          <a:p>
            <a:pPr lvl="1"/>
            <a:r>
              <a:rPr lang="en-US" dirty="0" smtClean="0"/>
              <a:t>Redefinition</a:t>
            </a:r>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What is the SAMR model?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Technology acts as a direct tool substitute, with no functional change</a:t>
            </a:r>
          </a:p>
          <a:p>
            <a:endParaRPr lang="en-US" dirty="0" smtClean="0"/>
          </a:p>
          <a:p>
            <a:r>
              <a:rPr lang="en-US" dirty="0" smtClean="0"/>
              <a:t>Examples:</a:t>
            </a:r>
          </a:p>
          <a:p>
            <a:pPr lvl="1"/>
            <a:r>
              <a:rPr lang="en-US" dirty="0" smtClean="0"/>
              <a:t>Using Microsoft Word to write a paper instead of handwriting</a:t>
            </a:r>
          </a:p>
          <a:p>
            <a:pPr lvl="1"/>
            <a:r>
              <a:rPr lang="en-US" dirty="0" smtClean="0"/>
              <a:t>Using Google Maps instead of an Atlas</a:t>
            </a:r>
          </a:p>
          <a:p>
            <a:pPr lvl="1"/>
            <a:r>
              <a:rPr lang="en-US" dirty="0" smtClean="0"/>
              <a:t>Students print out worksheet and bring in instead of teacher giving them worksheet</a:t>
            </a:r>
          </a:p>
          <a:p>
            <a:endParaRPr lang="en-US" dirty="0" smtClean="0"/>
          </a:p>
          <a:p>
            <a:endParaRPr lang="en-US" dirty="0"/>
          </a:p>
        </p:txBody>
      </p:sp>
      <p:sp>
        <p:nvSpPr>
          <p:cNvPr id="3" name="Title 2"/>
          <p:cNvSpPr>
            <a:spLocks noGrp="1"/>
          </p:cNvSpPr>
          <p:nvPr>
            <p:ph type="title"/>
          </p:nvPr>
        </p:nvSpPr>
        <p:spPr/>
        <p:txBody>
          <a:bodyPr/>
          <a:lstStyle/>
          <a:p>
            <a:r>
              <a:rPr lang="en-US" sz="7200" b="1" dirty="0" smtClean="0"/>
              <a:t>S</a:t>
            </a:r>
            <a:r>
              <a:rPr lang="en-US" dirty="0" smtClean="0"/>
              <a:t>UBSTITUTION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Technology acts as a direct tool substitute, with functional improvement</a:t>
            </a:r>
          </a:p>
          <a:p>
            <a:endParaRPr lang="en-US" dirty="0" smtClean="0"/>
          </a:p>
          <a:p>
            <a:r>
              <a:rPr lang="en-US" dirty="0" smtClean="0"/>
              <a:t>Examples:</a:t>
            </a:r>
          </a:p>
          <a:p>
            <a:pPr lvl="1"/>
            <a:r>
              <a:rPr lang="en-US" dirty="0" smtClean="0"/>
              <a:t>Taking a quiz using technology instead of pencil and paper</a:t>
            </a:r>
          </a:p>
          <a:p>
            <a:pPr lvl="1"/>
            <a:r>
              <a:rPr lang="en-US" dirty="0" smtClean="0"/>
              <a:t>Using Google docs instead of word to allow for sharing with others</a:t>
            </a:r>
          </a:p>
          <a:p>
            <a:pPr lvl="1"/>
            <a:r>
              <a:rPr lang="en-US" dirty="0" smtClean="0"/>
              <a:t>Use Google Earth rulers to measure the distance between two places</a:t>
            </a:r>
          </a:p>
          <a:p>
            <a:endParaRPr lang="en-US" dirty="0"/>
          </a:p>
        </p:txBody>
      </p:sp>
      <p:sp>
        <p:nvSpPr>
          <p:cNvPr id="3" name="Title 2"/>
          <p:cNvSpPr>
            <a:spLocks noGrp="1"/>
          </p:cNvSpPr>
          <p:nvPr>
            <p:ph type="title"/>
          </p:nvPr>
        </p:nvSpPr>
        <p:spPr/>
        <p:txBody>
          <a:bodyPr/>
          <a:lstStyle/>
          <a:p>
            <a:r>
              <a:rPr lang="en-US" sz="7200" b="1" dirty="0" smtClean="0"/>
              <a:t>A</a:t>
            </a:r>
            <a:r>
              <a:rPr lang="en-US" dirty="0" smtClean="0"/>
              <a:t>UGMENTATION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Technology allows for significant task redesign</a:t>
            </a:r>
          </a:p>
          <a:p>
            <a:endParaRPr lang="en-US" dirty="0" smtClean="0"/>
          </a:p>
          <a:p>
            <a:r>
              <a:rPr lang="en-US" dirty="0" smtClean="0"/>
              <a:t>Examples:</a:t>
            </a:r>
          </a:p>
          <a:p>
            <a:pPr lvl="1"/>
            <a:r>
              <a:rPr lang="en-US" dirty="0" smtClean="0"/>
              <a:t>Students write an essay and then use an audio recording set to background music to present their essay</a:t>
            </a:r>
          </a:p>
          <a:p>
            <a:pPr lvl="1"/>
            <a:r>
              <a:rPr lang="en-US" dirty="0" smtClean="0"/>
              <a:t>Create a film to retell a story</a:t>
            </a:r>
          </a:p>
          <a:p>
            <a:pPr lvl="1"/>
            <a:endParaRPr lang="en-US" dirty="0" smtClean="0"/>
          </a:p>
          <a:p>
            <a:endParaRPr lang="en-US" dirty="0"/>
          </a:p>
        </p:txBody>
      </p:sp>
      <p:sp>
        <p:nvSpPr>
          <p:cNvPr id="3" name="Title 2"/>
          <p:cNvSpPr>
            <a:spLocks noGrp="1"/>
          </p:cNvSpPr>
          <p:nvPr>
            <p:ph type="title"/>
          </p:nvPr>
        </p:nvSpPr>
        <p:spPr/>
        <p:txBody>
          <a:bodyPr/>
          <a:lstStyle/>
          <a:p>
            <a:r>
              <a:rPr lang="en-US" sz="7200" b="1" dirty="0" smtClean="0"/>
              <a:t>M</a:t>
            </a:r>
            <a:r>
              <a:rPr lang="en-US" dirty="0" smtClean="0"/>
              <a:t>ODIFICATION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Technology allows for the creation of new tasks that would have been previously inconceivable.</a:t>
            </a:r>
          </a:p>
          <a:p>
            <a:endParaRPr lang="en-US" dirty="0" smtClean="0"/>
          </a:p>
          <a:p>
            <a:r>
              <a:rPr lang="en-US" dirty="0" smtClean="0"/>
              <a:t>Examples:</a:t>
            </a:r>
          </a:p>
          <a:p>
            <a:pPr lvl="1"/>
            <a:r>
              <a:rPr lang="en-US" dirty="0" smtClean="0"/>
              <a:t>Create digital storybooks to share with class or post online</a:t>
            </a:r>
          </a:p>
          <a:p>
            <a:pPr lvl="1"/>
            <a:r>
              <a:rPr lang="en-US" dirty="0" smtClean="0"/>
              <a:t>Connect with a classroom across the state and collaborate to create a common product</a:t>
            </a:r>
          </a:p>
          <a:p>
            <a:pPr lvl="1"/>
            <a:r>
              <a:rPr lang="en-US" dirty="0" smtClean="0"/>
              <a:t>Create a narrated Google Earth tour and share online</a:t>
            </a:r>
          </a:p>
          <a:p>
            <a:endParaRPr lang="en-US" dirty="0"/>
          </a:p>
        </p:txBody>
      </p:sp>
      <p:sp>
        <p:nvSpPr>
          <p:cNvPr id="3" name="Title 2"/>
          <p:cNvSpPr>
            <a:spLocks noGrp="1"/>
          </p:cNvSpPr>
          <p:nvPr>
            <p:ph type="title"/>
          </p:nvPr>
        </p:nvSpPr>
        <p:spPr/>
        <p:txBody>
          <a:bodyPr/>
          <a:lstStyle/>
          <a:p>
            <a:r>
              <a:rPr lang="en-US" sz="7200" b="1" dirty="0" smtClean="0"/>
              <a:t>R</a:t>
            </a:r>
            <a:r>
              <a:rPr lang="en-US" dirty="0" smtClean="0"/>
              <a:t>EDEFINITION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dirty="0" smtClean="0"/>
          </a:p>
          <a:p>
            <a:r>
              <a:rPr lang="en-US" dirty="0" smtClean="0"/>
              <a:t>Helpful tool to assess technology implementation in classroom</a:t>
            </a:r>
          </a:p>
          <a:p>
            <a:endParaRPr lang="en-US" dirty="0" smtClean="0"/>
          </a:p>
          <a:p>
            <a:r>
              <a:rPr lang="en-US" dirty="0" smtClean="0"/>
              <a:t>The higher the SAMR level, the more learning that occurs</a:t>
            </a:r>
          </a:p>
          <a:p>
            <a:endParaRPr lang="en-US" dirty="0" smtClean="0"/>
          </a:p>
          <a:p>
            <a:r>
              <a:rPr lang="en-US" dirty="0" smtClean="0"/>
              <a:t>Some gray area in between the levels</a:t>
            </a:r>
            <a:endParaRPr lang="en-US" dirty="0"/>
          </a:p>
        </p:txBody>
      </p:sp>
      <p:sp>
        <p:nvSpPr>
          <p:cNvPr id="3" name="Title 2"/>
          <p:cNvSpPr>
            <a:spLocks noGrp="1"/>
          </p:cNvSpPr>
          <p:nvPr>
            <p:ph type="title"/>
          </p:nvPr>
        </p:nvSpPr>
        <p:spPr/>
        <p:txBody>
          <a:bodyPr/>
          <a:lstStyle/>
          <a:p>
            <a:r>
              <a:rPr lang="en-US" dirty="0" smtClean="0"/>
              <a:t>What do I think about SAMR?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Need to improve on using technology in the classroom</a:t>
            </a:r>
          </a:p>
          <a:p>
            <a:endParaRPr lang="en-US" dirty="0" smtClean="0"/>
          </a:p>
          <a:p>
            <a:r>
              <a:rPr lang="en-US" dirty="0" smtClean="0"/>
              <a:t>When looking at way to use technology, I should look at changing the task not just using technology for something that could be done without it</a:t>
            </a:r>
            <a:endParaRPr lang="en-US" dirty="0"/>
          </a:p>
        </p:txBody>
      </p:sp>
      <p:sp>
        <p:nvSpPr>
          <p:cNvPr id="3" name="Title 2"/>
          <p:cNvSpPr>
            <a:spLocks noGrp="1"/>
          </p:cNvSpPr>
          <p:nvPr>
            <p:ph type="title"/>
          </p:nvPr>
        </p:nvSpPr>
        <p:spPr/>
        <p:txBody>
          <a:bodyPr/>
          <a:lstStyle/>
          <a:p>
            <a:r>
              <a:rPr lang="en-US" dirty="0" smtClean="0"/>
              <a:t>How does SAMR impact me?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Technology is learning</a:t>
            </a:r>
          </a:p>
          <a:p>
            <a:pPr>
              <a:buNone/>
            </a:pPr>
            <a:r>
              <a:rPr lang="en-US" dirty="0" smtClean="0">
                <a:hlinkClick r:id="rId3"/>
              </a:rPr>
              <a:t>https://sites.google.com/a/msad60.org/technology-is-learning/samr-model</a:t>
            </a:r>
            <a:endParaRPr lang="en-US" dirty="0" smtClean="0"/>
          </a:p>
          <a:p>
            <a:pPr>
              <a:buNone/>
            </a:pPr>
            <a:endParaRPr lang="en-US" dirty="0" smtClean="0"/>
          </a:p>
          <a:p>
            <a:r>
              <a:rPr lang="en-US" dirty="0" smtClean="0"/>
              <a:t>SAMR model explained for teachers</a:t>
            </a:r>
          </a:p>
          <a:p>
            <a:pPr>
              <a:buNone/>
            </a:pPr>
            <a:r>
              <a:rPr lang="en-US" dirty="0" smtClean="0">
                <a:hlinkClick r:id="rId4"/>
              </a:rPr>
              <a:t>http://www.educatorstechnology.com/2013/06/samr-model-explained-for-teachers.html</a:t>
            </a:r>
            <a:endParaRPr lang="en-US" dirty="0" smtClean="0"/>
          </a:p>
          <a:p>
            <a:pPr>
              <a:buNone/>
            </a:pPr>
            <a:endParaRPr lang="en-US" dirty="0" smtClean="0"/>
          </a:p>
          <a:p>
            <a:r>
              <a:rPr lang="en-US" dirty="0" smtClean="0"/>
              <a:t>Using SAMR to teach above the line</a:t>
            </a:r>
          </a:p>
          <a:p>
            <a:pPr>
              <a:buNone/>
            </a:pPr>
            <a:r>
              <a:rPr lang="en-US" dirty="0" smtClean="0">
                <a:hlinkClick r:id="rId5"/>
              </a:rPr>
              <a:t>http://gettingsmart.com/2013/07/using-samr-to-teach-above-the-line/</a:t>
            </a:r>
            <a:endParaRPr lang="en-US" dirty="0" smtClean="0"/>
          </a:p>
          <a:p>
            <a:pPr>
              <a:buNone/>
            </a:pPr>
            <a:endParaRPr lang="en-US" dirty="0" smtClean="0"/>
          </a:p>
          <a:p>
            <a:r>
              <a:rPr lang="en-US" dirty="0" smtClean="0"/>
              <a:t>SAMR: First Steps</a:t>
            </a:r>
          </a:p>
          <a:p>
            <a:pPr>
              <a:buNone/>
            </a:pPr>
            <a:r>
              <a:rPr lang="en-US" b="1" dirty="0" smtClean="0">
                <a:hlinkClick r:id="rId6"/>
              </a:rPr>
              <a:t>http://www.hippasus.com/rrpweblog/</a:t>
            </a:r>
            <a:endParaRPr lang="en-US" b="1" dirty="0" smtClean="0"/>
          </a:p>
          <a:p>
            <a:pPr>
              <a:buNone/>
            </a:pPr>
            <a:endParaRPr lang="en-US" b="1" dirty="0"/>
          </a:p>
        </p:txBody>
      </p:sp>
      <p:sp>
        <p:nvSpPr>
          <p:cNvPr id="3" name="Title 2"/>
          <p:cNvSpPr>
            <a:spLocks noGrp="1"/>
          </p:cNvSpPr>
          <p:nvPr>
            <p:ph type="title"/>
          </p:nvPr>
        </p:nvSpPr>
        <p:spPr/>
        <p:txBody>
          <a:bodyPr/>
          <a:lstStyle/>
          <a:p>
            <a:r>
              <a:rPr lang="en-US" dirty="0" smtClean="0"/>
              <a:t>References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Paper.thmx</Template>
  <TotalTime>140</TotalTime>
  <Words>915</Words>
  <Application>Microsoft Macintosh PowerPoint</Application>
  <PresentationFormat>On-screen Show (4:3)</PresentationFormat>
  <Paragraphs>95</Paragraphs>
  <Slides>9</Slides>
  <Notes>8</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Paper</vt:lpstr>
      <vt:lpstr>SAMR Model</vt:lpstr>
      <vt:lpstr>What is the SAMR model?</vt:lpstr>
      <vt:lpstr>SUBSTITUTION</vt:lpstr>
      <vt:lpstr>AUGMENTATION</vt:lpstr>
      <vt:lpstr>MODIFICATION</vt:lpstr>
      <vt:lpstr>REDEFINITION</vt:lpstr>
      <vt:lpstr>What do I think about SAMR?</vt:lpstr>
      <vt:lpstr>How does SAMR impact me?</vt:lpstr>
      <vt:lpstr>References</vt:lpstr>
    </vt:vector>
  </TitlesOfParts>
  <Company>HCPSS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SAMR Model</dc:title>
  <dc:creator>Howard County Administrator</dc:creator>
  <cp:lastModifiedBy>John  SanGiovanni</cp:lastModifiedBy>
  <cp:revision>3</cp:revision>
  <dcterms:created xsi:type="dcterms:W3CDTF">2014-11-30T13:25:52Z</dcterms:created>
  <dcterms:modified xsi:type="dcterms:W3CDTF">2014-11-30T14:30:14Z</dcterms:modified>
</cp:coreProperties>
</file>